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264" r:id="rId3"/>
    <p:sldId id="265" r:id="rId4"/>
    <p:sldId id="266" r:id="rId5"/>
    <p:sldId id="268" r:id="rId6"/>
    <p:sldId id="278" r:id="rId7"/>
    <p:sldId id="269" r:id="rId8"/>
    <p:sldId id="270" r:id="rId9"/>
    <p:sldId id="279" r:id="rId10"/>
    <p:sldId id="271" r:id="rId11"/>
    <p:sldId id="281" r:id="rId12"/>
    <p:sldId id="282" r:id="rId13"/>
    <p:sldId id="272" r:id="rId14"/>
    <p:sldId id="273" r:id="rId15"/>
    <p:sldId id="274" r:id="rId16"/>
    <p:sldId id="276" r:id="rId17"/>
    <p:sldId id="267" r:id="rId18"/>
    <p:sldId id="262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00000"/>
    <a:srgbClr val="007000"/>
    <a:srgbClr val="004200"/>
    <a:srgbClr val="B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767" autoAdjust="0"/>
  </p:normalViewPr>
  <p:slideViewPr>
    <p:cSldViewPr>
      <p:cViewPr>
        <p:scale>
          <a:sx n="78" d="100"/>
          <a:sy n="78" d="100"/>
        </p:scale>
        <p:origin x="-654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6B8C39C-80B1-475F-BA3D-B8C1F5CF3C43}" type="datetimeFigureOut">
              <a:rPr lang="ru-RU"/>
              <a:pPr>
                <a:defRPr/>
              </a:pPr>
              <a:t>17.02.2017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B685CDF-5B71-42A1-93B6-01C90D8EC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1F2EF-A0ED-4664-A927-7986400F07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7B8B5-FCFC-476F-AF01-7CE39AC2B5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B0C37-E01A-4488-83E4-AC125E48C7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4F67F-CD7C-4DA4-91F7-D3067CF8EB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DC5DE-0630-4315-8F15-712AA93C53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29CDB-4654-473D-8F84-AE9B5FA952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5A2CD-7EFA-4C6E-9523-BD023E4A63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8010C-44CC-48AB-9DC4-40F2E9ADA8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3B763-4FF8-4E39-983F-013919BD4D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DF666-5D4E-4984-9F40-CFD50B1989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59C70-3E72-47F4-B7B5-4F7F30C63A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263F15-B388-4165-B9A0-FC8BE9516C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Users\Kopm\Downloads\i (18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665927">
            <a:off x="7194550" y="4211638"/>
            <a:ext cx="1398588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7" descr="C:\Users\Kopm\Downloads\i (2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-677116">
            <a:off x="844550" y="4213225"/>
            <a:ext cx="1522413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424862" cy="106997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Дымковская игрушка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4127500"/>
            <a:ext cx="6481762" cy="2254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/>
              <a:t>           </a:t>
            </a:r>
            <a:r>
              <a:rPr lang="ru-RU" altLang="ru-RU" dirty="0" smtClean="0">
                <a:solidFill>
                  <a:srgbClr val="00B050"/>
                </a:solidFill>
                <a:latin typeface="Segoe Print" pitchFamily="2" charset="0"/>
              </a:rPr>
              <a:t>Автор проекта:</a:t>
            </a:r>
          </a:p>
          <a:p>
            <a:pPr algn="ctr" eaLnBrk="1" hangingPunct="1">
              <a:buFontTx/>
              <a:buNone/>
            </a:pPr>
            <a:r>
              <a:rPr lang="ru-RU" altLang="ru-RU" sz="2200" dirty="0" smtClean="0">
                <a:solidFill>
                  <a:srgbClr val="002060"/>
                </a:solidFill>
                <a:latin typeface="Segoe Print" pitchFamily="2" charset="0"/>
              </a:rPr>
              <a:t>Филимонова Елизавета Ивановна</a:t>
            </a:r>
          </a:p>
        </p:txBody>
      </p:sp>
      <p:pic>
        <p:nvPicPr>
          <p:cNvPr id="2054" name="Picture 5" descr="C:\Users\Kopm\Downloads\i (10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903837">
            <a:off x="6291263" y="1908175"/>
            <a:ext cx="1498600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1" descr="C:\Users\Kopm\Downloads\i (6)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-436985">
            <a:off x="1106488" y="1797050"/>
            <a:ext cx="17668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5" descr="C:\Users\Kopm\Downloads\i (28)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059113" y="1597025"/>
            <a:ext cx="2808287" cy="245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416800" cy="1069975"/>
          </a:xfrm>
        </p:spPr>
        <p:txBody>
          <a:bodyPr/>
          <a:lstStyle/>
          <a:p>
            <a:pPr eaLnBrk="1" hangingPunct="1"/>
            <a:r>
              <a:rPr lang="ru-RU" altLang="ru-RU" sz="4000" b="1" dirty="0" smtClean="0">
                <a:solidFill>
                  <a:srgbClr val="00B050"/>
                </a:solidFill>
              </a:rPr>
              <a:t>Интегрированные занятия</a:t>
            </a:r>
            <a:br>
              <a:rPr lang="ru-RU" altLang="ru-RU" sz="4000" b="1" dirty="0" smtClean="0">
                <a:solidFill>
                  <a:srgbClr val="00B050"/>
                </a:solidFill>
              </a:rPr>
            </a:br>
            <a:endParaRPr lang="ru-RU" altLang="ru-RU" sz="2400" b="1" dirty="0" smtClean="0">
              <a:solidFill>
                <a:srgbClr val="00B05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351837" cy="46085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000" b="1" dirty="0" smtClean="0">
                <a:solidFill>
                  <a:srgbClr val="FF0000"/>
                </a:solidFill>
                <a:latin typeface="Segoe Print" pitchFamily="2" charset="0"/>
              </a:rPr>
              <a:t>Рисование:</a:t>
            </a:r>
            <a:r>
              <a:rPr lang="ru-RU" altLang="ru-RU" sz="2000" dirty="0" smtClean="0">
                <a:solidFill>
                  <a:srgbClr val="0070C0"/>
                </a:solidFill>
                <a:latin typeface="Segoe Print" pitchFamily="2" charset="0"/>
              </a:rPr>
              <a:t> </a:t>
            </a:r>
            <a:r>
              <a:rPr lang="ru-RU" altLang="ru-RU" sz="2000" dirty="0" smtClean="0">
                <a:solidFill>
                  <a:srgbClr val="002060"/>
                </a:solidFill>
                <a:latin typeface="Segoe Print" pitchFamily="2" charset="0"/>
              </a:rPr>
              <a:t>«Придумай узор», «Моя дымковская игрушка»</a:t>
            </a: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pic>
        <p:nvPicPr>
          <p:cNvPr id="11268" name="Picture 4" descr="C:\Users\Яна\Desktop\Новая папка (2)\DSC0337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99000" y="2330450"/>
            <a:ext cx="3671888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C:\Users\Яна\Desktop\Новая папка (2)\DSC0337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750" y="2330450"/>
            <a:ext cx="3527425" cy="264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idx="1"/>
          </p:nvPr>
        </p:nvSpPr>
        <p:spPr>
          <a:xfrm>
            <a:off x="395288" y="404813"/>
            <a:ext cx="8229600" cy="59769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1800" b="1" dirty="0" smtClean="0">
                <a:solidFill>
                  <a:srgbClr val="FF0000"/>
                </a:solidFill>
                <a:latin typeface="Segoe Print" pitchFamily="2" charset="0"/>
              </a:rPr>
              <a:t>Лепка:</a:t>
            </a:r>
            <a:r>
              <a:rPr lang="ru-RU" altLang="ru-RU" sz="1800" dirty="0" smtClean="0">
                <a:latin typeface="Segoe Print" pitchFamily="2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Segoe Print" pitchFamily="2" charset="0"/>
              </a:rPr>
              <a:t>коллективная работа «Лошадка», «Утица-крылатка»</a:t>
            </a: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endParaRPr lang="ru-RU" dirty="0" smtClean="0"/>
          </a:p>
        </p:txBody>
      </p:sp>
      <p:pic>
        <p:nvPicPr>
          <p:cNvPr id="12291" name="Picture 2" descr="C:\Users\Яна\Desktop\Новая папка (2)\DSC0334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1220788"/>
            <a:ext cx="3311525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3" descr="C:\Users\Яна\Desktop\Новая папка (2)\DSC0335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463" y="1196975"/>
            <a:ext cx="3384550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C:\Users\Яна\Desktop\мамины фото\Новая папка\DSC0342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55875" y="3871913"/>
            <a:ext cx="345598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1800" b="1" dirty="0" smtClean="0">
                <a:solidFill>
                  <a:srgbClr val="FF0000"/>
                </a:solidFill>
                <a:latin typeface="Segoe Print" pitchFamily="2" charset="0"/>
              </a:rPr>
              <a:t>Аппликация: </a:t>
            </a:r>
            <a:r>
              <a:rPr lang="ru-RU" altLang="ru-RU" sz="1800" dirty="0" smtClean="0">
                <a:solidFill>
                  <a:srgbClr val="002060"/>
                </a:solidFill>
                <a:latin typeface="Segoe Print" pitchFamily="2" charset="0"/>
              </a:rPr>
              <a:t>«Наряди барышню»,  «Такие разные лошадки», «Сказочная птица»</a:t>
            </a:r>
          </a:p>
          <a:p>
            <a:pPr eaLnBrk="1" hangingPunct="1">
              <a:buFontTx/>
              <a:buNone/>
            </a:pPr>
            <a:r>
              <a:rPr lang="ru-RU" altLang="ru-RU" sz="1800" dirty="0" smtClean="0">
                <a:solidFill>
                  <a:srgbClr val="002060"/>
                </a:solidFill>
                <a:latin typeface="Segoe Print" pitchFamily="2" charset="0"/>
              </a:rPr>
              <a:t>Коллективная работа: « Далеко, далеко на лугу пасутся ко…»</a:t>
            </a:r>
          </a:p>
          <a:p>
            <a:endParaRPr lang="ru-RU" dirty="0" smtClean="0"/>
          </a:p>
        </p:txBody>
      </p:sp>
      <p:pic>
        <p:nvPicPr>
          <p:cNvPr id="13315" name="Picture 3" descr="C:\Users\Яна\Desktop\мамины фото\Новая папка\DSC0342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75" y="1700213"/>
            <a:ext cx="2778125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C:\Users\Яна\Desktop\мамины фото\Новая папка\DSC0343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08625" y="1660525"/>
            <a:ext cx="29749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C:\Users\Яна\Desktop\мамины фото\Новая папка\DSC0342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84438" y="4005263"/>
            <a:ext cx="3475037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620713"/>
            <a:ext cx="3816350" cy="647700"/>
          </a:xfrm>
        </p:spPr>
        <p:txBody>
          <a:bodyPr/>
          <a:lstStyle/>
          <a:p>
            <a:pPr eaLnBrk="1" hangingPunct="1"/>
            <a:r>
              <a:rPr lang="ru-RU" altLang="ru-RU" sz="5400" b="1" dirty="0" smtClean="0">
                <a:solidFill>
                  <a:srgbClr val="00B0F0"/>
                </a:solidFill>
              </a:rPr>
              <a:t>    </a:t>
            </a:r>
            <a:r>
              <a:rPr lang="ru-RU" altLang="ru-RU" sz="5400" b="1" dirty="0" smtClean="0">
                <a:solidFill>
                  <a:srgbClr val="00B050"/>
                </a:solidFill>
              </a:rPr>
              <a:t>Игры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4006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600" b="1" dirty="0" smtClean="0">
                <a:solidFill>
                  <a:srgbClr val="FF0000"/>
                </a:solidFill>
                <a:latin typeface="Segoe Print" pitchFamily="2" charset="0"/>
              </a:rPr>
              <a:t>Подвижные народные игры</a:t>
            </a:r>
            <a:r>
              <a:rPr lang="ru-RU" altLang="ru-RU" sz="2600" b="1" dirty="0" smtClean="0">
                <a:solidFill>
                  <a:srgbClr val="002060"/>
                </a:solidFill>
                <a:latin typeface="Segoe Print" pitchFamily="2" charset="0"/>
              </a:rPr>
              <a:t>: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«Горелки»,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«Лапта», «Перетяни канат», «Карусель», «Золотые ворота», «Петух», «Фигура волнуется раз…»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600" b="1" dirty="0" smtClean="0">
                <a:solidFill>
                  <a:srgbClr val="FF0000"/>
                </a:solidFill>
                <a:latin typeface="Segoe Print" pitchFamily="2" charset="0"/>
              </a:rPr>
              <a:t>Дидактические игры: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«Найди нужный элемент»,  «Подбери по цвету»,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«Найди пару», «Подбери узор», «Что за чем?»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«Обведи и раскрась», «Угадай и расскажи»,        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« Продолжи рисунок», «Какой промысел?», </a:t>
            </a:r>
          </a:p>
          <a:p>
            <a:pPr algn="just" eaLnBrk="1" hangingPunct="1">
              <a:buFontTx/>
              <a:buNone/>
            </a:pPr>
            <a:endParaRPr lang="ru-RU" altLang="ru-RU" sz="2800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C:\Users\Kopm\Downloads\i (28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6463" y="3429000"/>
            <a:ext cx="4113212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200900" cy="1069975"/>
          </a:xfrm>
        </p:spPr>
        <p:txBody>
          <a:bodyPr/>
          <a:lstStyle/>
          <a:p>
            <a:pPr eaLnBrk="1" hangingPunct="1"/>
            <a:r>
              <a:rPr lang="ru-RU" altLang="ru-RU" sz="4800" b="1" dirty="0" smtClean="0">
                <a:solidFill>
                  <a:srgbClr val="00B050"/>
                </a:solidFill>
              </a:rPr>
              <a:t>Беседы: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7488237" cy="4824412"/>
          </a:xfrm>
        </p:spPr>
        <p:txBody>
          <a:bodyPr/>
          <a:lstStyle/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Удивительный мир дымковских игрушек;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История  дымковской игрушки;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Все игрушки не простые- дымковские расписные; 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Просмотр презентаций по теме.</a:t>
            </a:r>
          </a:p>
          <a:p>
            <a:pPr eaLnBrk="1" hangingPunct="1">
              <a:buFont typeface="Wingdings" pitchFamily="2" charset="2"/>
              <a:buChar char="v"/>
            </a:pPr>
            <a:endParaRPr lang="ru-RU" altLang="ru-RU" sz="3600" dirty="0" smtClean="0"/>
          </a:p>
          <a:p>
            <a:pPr eaLnBrk="1" hangingPunct="1">
              <a:buFont typeface="Wingdings" pitchFamily="2" charset="2"/>
              <a:buChar char="v"/>
            </a:pPr>
            <a:endParaRPr lang="ru-RU" altLang="ru-RU" sz="3600" dirty="0" smtClean="0"/>
          </a:p>
          <a:p>
            <a:pPr eaLnBrk="1" hangingPunct="1">
              <a:buFont typeface="Wingdings" pitchFamily="2" charset="2"/>
              <a:buChar char="v"/>
            </a:pPr>
            <a:endParaRPr lang="ru-RU" altLang="ru-RU" sz="3600" dirty="0" smtClean="0"/>
          </a:p>
          <a:p>
            <a:pPr eaLnBrk="1" hangingPunct="1">
              <a:buFont typeface="Wingdings" pitchFamily="2" charset="2"/>
              <a:buChar char="v"/>
            </a:pPr>
            <a:endParaRPr lang="ru-RU" altLang="ru-RU" sz="2400" dirty="0" smtClean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497888" cy="1069975"/>
          </a:xfrm>
        </p:spPr>
        <p:txBody>
          <a:bodyPr/>
          <a:lstStyle/>
          <a:p>
            <a:pPr algn="l" eaLnBrk="1" hangingPunct="1"/>
            <a:r>
              <a:rPr lang="ru-RU" altLang="ru-RU" sz="3600" b="1" dirty="0" smtClean="0">
                <a:solidFill>
                  <a:srgbClr val="0070C0"/>
                </a:solidFill>
              </a:rPr>
              <a:t>   </a:t>
            </a:r>
            <a:r>
              <a:rPr lang="ru-RU" altLang="ru-RU" sz="3600" b="1" dirty="0" smtClean="0">
                <a:solidFill>
                  <a:srgbClr val="00B050"/>
                </a:solidFill>
              </a:rPr>
              <a:t>Чтение художественной литературы: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51837" cy="504031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Составление рассказов о дымковской игрушке;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Использование народного фольклора: загадки, </a:t>
            </a:r>
            <a:r>
              <a:rPr lang="ru-RU" altLang="ru-RU" sz="2400" dirty="0" err="1" smtClean="0">
                <a:solidFill>
                  <a:srgbClr val="002060"/>
                </a:solidFill>
                <a:latin typeface="Segoe Print" pitchFamily="2" charset="0"/>
              </a:rPr>
              <a:t>потешки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, небылицы, частушки;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Разучивание стихов о дымковских игрушках</a:t>
            </a:r>
          </a:p>
          <a:p>
            <a:pPr eaLnBrk="1" hangingPunct="1"/>
            <a:endParaRPr lang="ru-RU" altLang="ru-RU" sz="2400" dirty="0" smtClean="0">
              <a:solidFill>
                <a:srgbClr val="00206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7777163" cy="1069975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FF0000"/>
                </a:solidFill>
                <a:latin typeface="Segoe Print" pitchFamily="2" charset="0"/>
              </a:rPr>
              <a:t>Работа с родителями: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78812" cy="511175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Segoe Print" pitchFamily="2" charset="0"/>
              </a:rPr>
              <a:t>Выставка детских рисунков: «Удивительный мир дымковской игрушки»;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Segoe Print" pitchFamily="2" charset="0"/>
              </a:rPr>
              <a:t>Привлечение родителей к участию конкурса семейных работ «Весёлая Вятская ярмарка»;</a:t>
            </a:r>
          </a:p>
          <a:p>
            <a:pPr eaLnBrk="1" hangingPunct="1">
              <a:lnSpc>
                <a:spcPct val="125000"/>
              </a:lnSpc>
              <a:buNone/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Segoe Print" pitchFamily="2" charset="0"/>
              </a:rPr>
              <a:t>.</a:t>
            </a:r>
            <a:endParaRPr lang="ru-RU" altLang="ru-RU" sz="18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endParaRPr lang="ru-RU" altLang="ru-RU" sz="2400" dirty="0" smtClean="0"/>
          </a:p>
          <a:p>
            <a:pPr marL="0" indent="0" eaLnBrk="1" hangingPunct="1">
              <a:buFontTx/>
              <a:buNone/>
              <a:defRPr/>
            </a:pPr>
            <a:endParaRPr lang="ru-RU" altLang="ru-RU" sz="2400" dirty="0" smtClean="0"/>
          </a:p>
        </p:txBody>
      </p:sp>
      <p:pic>
        <p:nvPicPr>
          <p:cNvPr id="17412" name="Picture 4" descr="C:\Users\Яна\Desktop\мамины фото\Новая папка\DSC0342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41338" y="2997200"/>
            <a:ext cx="3740150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C:\Users\Яна\Desktop\мамины фото\Новая папка\DSC0343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3" y="3213100"/>
            <a:ext cx="3990975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C:\Users\Kopm\Downloads\i (24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604473">
            <a:off x="5815013" y="3141663"/>
            <a:ext cx="15335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9" descr="C:\Users\Kopm\Downloads\i (27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-445190">
            <a:off x="1247775" y="3130550"/>
            <a:ext cx="18478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6840538" cy="1223963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FF0000"/>
                </a:solidFill>
              </a:rPr>
              <a:t>Заключительный  этап:</a:t>
            </a:r>
            <a:r>
              <a:rPr lang="ru-RU" altLang="ru-RU" b="1" dirty="0" smtClean="0">
                <a:solidFill>
                  <a:srgbClr val="00B0F0"/>
                </a:solidFill>
              </a:rPr>
              <a:t/>
            </a:r>
            <a:br>
              <a:rPr lang="ru-RU" altLang="ru-RU" b="1" dirty="0" smtClean="0">
                <a:solidFill>
                  <a:srgbClr val="00B0F0"/>
                </a:solidFill>
              </a:rPr>
            </a:br>
            <a:endParaRPr lang="ru-RU" altLang="ru-RU" b="1" dirty="0" smtClean="0">
              <a:solidFill>
                <a:srgbClr val="00B0F0"/>
              </a:solidFill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836613"/>
            <a:ext cx="7848600" cy="5502275"/>
          </a:xfrm>
        </p:spPr>
        <p:txBody>
          <a:bodyPr/>
          <a:lstStyle/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</a:rPr>
              <a:t>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Викторина «Знатоки народного промысла»;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Анализ результатов мониторинга;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Презентация для родителей «Итоги нашего проекта»</a:t>
            </a:r>
          </a:p>
        </p:txBody>
      </p:sp>
      <p:pic>
        <p:nvPicPr>
          <p:cNvPr id="18438" name="Picture 7" descr="C:\Users\Kopm\Downloads\i (20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827774">
            <a:off x="5826125" y="4924425"/>
            <a:ext cx="1117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8" descr="C:\Users\Kopm\Downloads\i (30)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348038" y="3357563"/>
            <a:ext cx="2160587" cy="20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0" descr="C:\Users\Kopm\Downloads\i (22)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-618307">
            <a:off x="1897063" y="4800600"/>
            <a:ext cx="11557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539750" y="2376488"/>
            <a:ext cx="83534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6000" b="1" i="1">
                <a:solidFill>
                  <a:srgbClr val="FF0000"/>
                </a:solidFill>
              </a:rPr>
              <a:t>  </a:t>
            </a:r>
            <a:r>
              <a:rPr lang="ru-RU" altLang="ru-RU" sz="5400" b="1">
                <a:solidFill>
                  <a:srgbClr val="FF0000"/>
                </a:solidFill>
                <a:latin typeface="Segoe Print" pitchFamily="2" charset="0"/>
              </a:rPr>
              <a:t>Спасибо за внимание!</a:t>
            </a:r>
          </a:p>
        </p:txBody>
      </p:sp>
      <p:pic>
        <p:nvPicPr>
          <p:cNvPr id="20483" name="Picture 6" descr="C:\Users\Яна\Desktop\Новая папка (2)\DSC0335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-1053971">
            <a:off x="671513" y="3695700"/>
            <a:ext cx="32639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7" descr="C:\Users\Яна\Desktop\Новая папка (2)\DSC0336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084354">
            <a:off x="5145088" y="3676650"/>
            <a:ext cx="311785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8" descr="C:\Users\Яна\Desktop\Новая папка (2)\DSC0337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87675" y="327025"/>
            <a:ext cx="3076575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345363" cy="738171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C00000"/>
                </a:solidFill>
              </a:rPr>
              <a:t>Актуальность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214422"/>
            <a:ext cx="8104216" cy="5238766"/>
          </a:xfrm>
        </p:spPr>
        <p:txBody>
          <a:bodyPr/>
          <a:lstStyle/>
          <a:p>
            <a:pPr marL="0" indent="631825" algn="just">
              <a:buFontTx/>
              <a:buNone/>
              <a:defRPr/>
            </a:pPr>
            <a:r>
              <a:rPr lang="ru-RU" altLang="ru-RU" sz="16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У детей возник вопрос – чем играли дети в давние времена, из чего делали игрушки и какими они были? Это обусловило выбор темы проекта.</a:t>
            </a:r>
          </a:p>
          <a:p>
            <a:pPr marL="0" indent="0" algn="just">
              <a:buFontTx/>
              <a:buNone/>
              <a:defRPr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    В связи с технологичностью современного мира стали забываться народные промыслы и ремесла, и мы решили начать знакомство  детей с  Дымковской игрушки.</a:t>
            </a:r>
          </a:p>
          <a:p>
            <a:pPr eaLnBrk="1" hangingPunct="1">
              <a:buFontTx/>
              <a:buNone/>
              <a:defRPr/>
            </a:pPr>
            <a:endParaRPr lang="ru-RU" altLang="ru-RU" sz="2400" dirty="0" smtClean="0"/>
          </a:p>
        </p:txBody>
      </p:sp>
      <p:pic>
        <p:nvPicPr>
          <p:cNvPr id="3076" name="Picture 4" descr="C:\Users\Яна\Desktop\Новая папка (2)\DSC0336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9725" y="3357563"/>
            <a:ext cx="3730625" cy="296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C:\Users\Яна\Desktop\Новая папка (2)\DSC0336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4663" y="3240088"/>
            <a:ext cx="4103687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Users\Kopm\Downloads\i (9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9824" y="271822"/>
            <a:ext cx="18573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4" descr="C:\Users\Kopm\Downloads\i (16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33040">
            <a:off x="6615113" y="4043363"/>
            <a:ext cx="17399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6553200" cy="1069975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FF0000"/>
                </a:solidFill>
              </a:rPr>
              <a:t>Цель проекта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060575"/>
            <a:ext cx="7775575" cy="4321175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Segoe Print" pitchFamily="2" charset="0"/>
                <a:cs typeface="CordiaUPC" pitchFamily="34" charset="-34"/>
              </a:rPr>
              <a:t>	Формирование знаний детей о дымковской игрушке как одного из видов народного декоративно – прикладного искусства.</a:t>
            </a:r>
          </a:p>
          <a:p>
            <a:endParaRPr lang="ru-RU" altLang="ru-RU" sz="2000" dirty="0" smtClean="0">
              <a:solidFill>
                <a:srgbClr val="002060"/>
              </a:solidFill>
              <a:latin typeface="Segoe Print" pitchFamily="2" charset="0"/>
            </a:endParaRPr>
          </a:p>
        </p:txBody>
      </p:sp>
      <p:pic>
        <p:nvPicPr>
          <p:cNvPr id="4102" name="Picture 6" descr="C:\Users\Яна\Desktop\Новая папка (2)\DSC0335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458913" y="3525838"/>
            <a:ext cx="3760787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C:\Users\Kopm\Downloads\i (7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07288" y="260350"/>
            <a:ext cx="13858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527300" y="404813"/>
            <a:ext cx="3700463" cy="1069975"/>
          </a:xfrm>
        </p:spPr>
        <p:txBody>
          <a:bodyPr/>
          <a:lstStyle/>
          <a:p>
            <a:pPr eaLnBrk="1" hangingPunct="1"/>
            <a:r>
              <a:rPr lang="ru-RU" altLang="ru-RU" sz="4800" b="1" dirty="0" smtClean="0">
                <a:solidFill>
                  <a:srgbClr val="820000"/>
                </a:solidFill>
              </a:rPr>
              <a:t>Задачи</a:t>
            </a:r>
            <a:br>
              <a:rPr lang="ru-RU" altLang="ru-RU" sz="4800" b="1" dirty="0" smtClean="0">
                <a:solidFill>
                  <a:srgbClr val="820000"/>
                </a:solidFill>
              </a:rPr>
            </a:br>
            <a:endParaRPr lang="ru-RU" altLang="ru-RU" sz="4800" b="1" dirty="0" smtClean="0">
              <a:solidFill>
                <a:srgbClr val="820000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23275" cy="5256213"/>
          </a:xfrm>
        </p:spPr>
        <p:txBody>
          <a:bodyPr/>
          <a:lstStyle/>
          <a:p>
            <a:r>
              <a:rPr lang="ru-RU" sz="2000" dirty="0" smtClean="0">
                <a:latin typeface="Segoe Print" pitchFamily="2" charset="0"/>
              </a:rPr>
              <a:t>Создать условия для успешности реализации проекта.</a:t>
            </a:r>
          </a:p>
          <a:p>
            <a:r>
              <a:rPr lang="ru-RU" sz="2000" dirty="0" smtClean="0">
                <a:latin typeface="Segoe Print" pitchFamily="2" charset="0"/>
              </a:rPr>
              <a:t>Формировать представления детей о дымковской игрушке, как одного из видов народного декоративно – прикладного искусства. </a:t>
            </a:r>
          </a:p>
          <a:p>
            <a:r>
              <a:rPr lang="ru-RU" sz="2000" dirty="0" smtClean="0">
                <a:latin typeface="Segoe Print" pitchFamily="2" charset="0"/>
              </a:rPr>
              <a:t>Формировать представления  детей о ремесле игрушечных дел мастеров.</a:t>
            </a:r>
          </a:p>
          <a:p>
            <a:r>
              <a:rPr lang="ru-RU" sz="2000" dirty="0" smtClean="0">
                <a:latin typeface="Segoe Print" pitchFamily="2" charset="0"/>
              </a:rPr>
              <a:t>Развивать у детей чувство ритма, цвета, композиции при составления дымковского узора.</a:t>
            </a:r>
          </a:p>
          <a:p>
            <a:r>
              <a:rPr lang="ru-RU" sz="2000" dirty="0" smtClean="0">
                <a:latin typeface="Segoe Print" pitchFamily="2" charset="0"/>
              </a:rPr>
              <a:t>Воспитывать интерес к декоративной деятельности, любовь к дымковской народной игрушке.</a:t>
            </a:r>
          </a:p>
          <a:p>
            <a:r>
              <a:rPr lang="ru-RU" sz="2000" dirty="0" smtClean="0">
                <a:latin typeface="Segoe Print" pitchFamily="2" charset="0"/>
              </a:rPr>
              <a:t>Воспитывать любовь к родной стране, патриотические чувства, чувство гордости за народных умельцев.</a:t>
            </a:r>
          </a:p>
          <a:p>
            <a:r>
              <a:rPr lang="ru-RU" sz="2000" dirty="0" smtClean="0">
                <a:latin typeface="Segoe Print" pitchFamily="2" charset="0"/>
              </a:rPr>
              <a:t>Привлечь родителей воспитанников к реализации проекта.</a:t>
            </a:r>
            <a:r>
              <a:rPr lang="ru-RU" sz="2400" dirty="0" smtClean="0"/>
              <a:t> </a:t>
            </a:r>
          </a:p>
          <a:p>
            <a:pPr>
              <a:spcBef>
                <a:spcPts val="725"/>
              </a:spcBef>
              <a:spcAft>
                <a:spcPts val="725"/>
              </a:spcAft>
            </a:pPr>
            <a:endParaRPr lang="ru-RU" altLang="ru-RU" sz="2400" b="1" i="1" dirty="0" smtClean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76251"/>
            <a:ext cx="6530994" cy="952486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00B050"/>
                </a:solidFill>
              </a:rPr>
              <a:t>      Тип проекта: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6238" y="1341439"/>
            <a:ext cx="5799166" cy="5087958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  <a:latin typeface="Segoe Print" pitchFamily="2" charset="0"/>
              </a:rPr>
              <a:t>По продолжительности </a:t>
            </a:r>
            <a:r>
              <a:rPr lang="ru-RU" sz="2000" dirty="0" smtClean="0">
                <a:latin typeface="Segoe Print" pitchFamily="2" charset="0"/>
              </a:rPr>
              <a:t>– краткосрочный</a:t>
            </a:r>
          </a:p>
          <a:p>
            <a:r>
              <a:rPr lang="ru-RU" sz="2000" dirty="0" smtClean="0">
                <a:latin typeface="Segoe Print" pitchFamily="2" charset="0"/>
              </a:rPr>
              <a:t>(срок реализации: с 9 марта по 1 апреля 2016 года);</a:t>
            </a:r>
          </a:p>
          <a:p>
            <a:endParaRPr lang="ru-RU" sz="2000" dirty="0" smtClean="0">
              <a:latin typeface="Segoe Print" pitchFamily="2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Segoe Print" pitchFamily="2" charset="0"/>
              </a:rPr>
              <a:t>По составу участников </a:t>
            </a:r>
            <a:r>
              <a:rPr lang="ru-RU" sz="2000" dirty="0" smtClean="0">
                <a:latin typeface="Segoe Print" pitchFamily="2" charset="0"/>
              </a:rPr>
              <a:t>– групповой</a:t>
            </a:r>
          </a:p>
          <a:p>
            <a:r>
              <a:rPr lang="ru-RU" sz="2000" dirty="0" smtClean="0">
                <a:latin typeface="Segoe Print" pitchFamily="2" charset="0"/>
              </a:rPr>
              <a:t>(участники проекта: педагог, дети, родители);</a:t>
            </a:r>
          </a:p>
          <a:p>
            <a:endParaRPr lang="ru-RU" sz="2000" dirty="0" smtClean="0">
              <a:latin typeface="Segoe Print" pitchFamily="2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Segoe Print" pitchFamily="2" charset="0"/>
              </a:rPr>
              <a:t>По направленности деятельности участников проекта – </a:t>
            </a:r>
          </a:p>
          <a:p>
            <a:r>
              <a:rPr lang="ru-RU" sz="2000" dirty="0" smtClean="0">
                <a:latin typeface="Segoe Print" pitchFamily="2" charset="0"/>
              </a:rPr>
              <a:t>познавательно – продуктивный.</a:t>
            </a:r>
          </a:p>
          <a:p>
            <a:pPr eaLnBrk="1" hangingPunct="1">
              <a:buNone/>
              <a:defRPr/>
            </a:pPr>
            <a:endParaRPr lang="ru-RU" altLang="ru-RU" dirty="0">
              <a:solidFill>
                <a:srgbClr val="FF0000"/>
              </a:solidFill>
            </a:endParaRPr>
          </a:p>
        </p:txBody>
      </p:sp>
      <p:pic>
        <p:nvPicPr>
          <p:cNvPr id="6148" name="Picture 4" descr="C:\Users\Kopm\Downloads\i (23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825" y="1989138"/>
            <a:ext cx="2890838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71472" y="500042"/>
            <a:ext cx="8143901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Print" pitchFamily="2" charset="0"/>
              <a:ea typeface="Calibri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Print" pitchFamily="2" charset="0"/>
                <a:ea typeface="Calibri" pitchFamily="34" charset="0"/>
              </a:rPr>
              <a:t>ОЖИДАЕМЫЙ РЕЗУЛЬТАТ ПРОЕКТА: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Print" pitchFamily="2" charset="0"/>
                <a:ea typeface="Calibri" pitchFamily="34" charset="0"/>
              </a:rPr>
              <a:t>Обогащение Центра народного творчества и Центра книги в группе материалами по проекту;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ea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Print" pitchFamily="2" charset="0"/>
                <a:ea typeface="Calibri" pitchFamily="34" charset="0"/>
              </a:rPr>
              <a:t>Сформированные  представления  детей о народной игрушке «Дымка»;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ea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Print" pitchFamily="2" charset="0"/>
                <a:ea typeface="Calibri" pitchFamily="34" charset="0"/>
              </a:rPr>
              <a:t>Развитие у детей навыков  декоративно – прикладного рисования;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ea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Print" pitchFamily="2" charset="0"/>
                <a:ea typeface="Calibri" pitchFamily="34" charset="0"/>
              </a:rPr>
              <a:t>Развитие у детей эстетического вкуса;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ea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Print" pitchFamily="2" charset="0"/>
                <a:ea typeface="Calibri" pitchFamily="34" charset="0"/>
              </a:rPr>
              <a:t>Развитие у детей  интереса к народному искусству;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ea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Print" pitchFamily="2" charset="0"/>
                <a:ea typeface="Calibri" pitchFamily="34" charset="0"/>
              </a:rPr>
              <a:t>Заинтересованность и активное участие родителей в проекте.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egoe Print" pitchFamily="2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C:\Users\Kopm\Downloads\i (29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75463" y="1052513"/>
            <a:ext cx="1876425" cy="15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4168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Этапы реализации проекта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7920037" cy="5256212"/>
          </a:xfrm>
        </p:spPr>
        <p:txBody>
          <a:bodyPr anchor="ctr"/>
          <a:lstStyle/>
          <a:p>
            <a:pPr eaLnBrk="1" hangingPunct="1">
              <a:buFontTx/>
              <a:buNone/>
            </a:pPr>
            <a:endParaRPr lang="ru-RU" altLang="ru-RU" dirty="0" smtClean="0">
              <a:solidFill>
                <a:srgbClr val="C0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r>
              <a:rPr lang="ru-RU" altLang="ru-RU" dirty="0" smtClean="0">
                <a:solidFill>
                  <a:srgbClr val="C00000"/>
                </a:solidFill>
                <a:latin typeface="Segoe Print" pitchFamily="2" charset="0"/>
              </a:rPr>
              <a:t>Подготовительный этап:</a:t>
            </a:r>
          </a:p>
          <a:p>
            <a:pPr eaLnBrk="1" hangingPunct="1"/>
            <a:r>
              <a:rPr lang="ru-RU" altLang="ru-RU" sz="2400" dirty="0" smtClean="0">
                <a:latin typeface="Segoe Print" pitchFamily="2" charset="0"/>
              </a:rPr>
              <a:t> 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Поиск информации, наглядного материала.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Разработка перспективного плана по                             реализации проекта.</a:t>
            </a:r>
          </a:p>
          <a:p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Подборка конспектов образовательной деятельности, сценариев игр, викторин;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Разработка и проведение диагностического теста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Анкетирование родителей.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Консультация для родителей «Богатства дымковских мастеров»</a:t>
            </a:r>
          </a:p>
          <a:p>
            <a:pPr eaLnBrk="1" hangingPunct="1">
              <a:buFontTx/>
              <a:buNone/>
            </a:pPr>
            <a:endParaRPr lang="ru-RU" altLang="ru-RU" sz="2400" dirty="0" smtClean="0">
              <a:solidFill>
                <a:srgbClr val="002060"/>
              </a:solidFill>
            </a:endParaRPr>
          </a:p>
          <a:p>
            <a:pPr eaLnBrk="1" hangingPunct="1">
              <a:buFontTx/>
              <a:buNone/>
            </a:pPr>
            <a:r>
              <a:rPr lang="ru-RU" altLang="ru-RU" sz="2400" dirty="0" smtClean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549275"/>
            <a:ext cx="5976938" cy="358775"/>
          </a:xfrm>
        </p:spPr>
        <p:txBody>
          <a:bodyPr/>
          <a:lstStyle/>
          <a:p>
            <a:pPr eaLnBrk="1" hangingPunct="1"/>
            <a:r>
              <a:rPr lang="ru-RU" altLang="ru-RU" sz="3600" dirty="0" smtClean="0">
                <a:solidFill>
                  <a:srgbClr val="FF0000"/>
                </a:solidFill>
                <a:latin typeface="Segoe Print" pitchFamily="2" charset="0"/>
              </a:rPr>
              <a:t>Основной этап: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3275" cy="5400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3600" b="1" dirty="0" smtClean="0">
                <a:solidFill>
                  <a:srgbClr val="0070C0"/>
                </a:solidFill>
              </a:rPr>
              <a:t>                  </a:t>
            </a:r>
          </a:p>
        </p:txBody>
      </p:sp>
      <p:sp>
        <p:nvSpPr>
          <p:cNvPr id="2" name="Овал 1"/>
          <p:cNvSpPr/>
          <p:nvPr/>
        </p:nvSpPr>
        <p:spPr>
          <a:xfrm>
            <a:off x="3867150" y="2873375"/>
            <a:ext cx="2217738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Segoe Print" pitchFamily="2" charset="0"/>
              </a:rPr>
              <a:t>Формы работы</a:t>
            </a:r>
          </a:p>
        </p:txBody>
      </p:sp>
      <p:sp>
        <p:nvSpPr>
          <p:cNvPr id="3" name="Овал 2"/>
          <p:cNvSpPr/>
          <p:nvPr/>
        </p:nvSpPr>
        <p:spPr>
          <a:xfrm>
            <a:off x="5684838" y="1958975"/>
            <a:ext cx="3135312" cy="1325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Экскурсия</a:t>
            </a:r>
          </a:p>
        </p:txBody>
      </p:sp>
      <p:sp>
        <p:nvSpPr>
          <p:cNvPr id="4" name="Овал 3"/>
          <p:cNvSpPr/>
          <p:nvPr/>
        </p:nvSpPr>
        <p:spPr>
          <a:xfrm>
            <a:off x="3419475" y="1052513"/>
            <a:ext cx="2722563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Беседа</a:t>
            </a:r>
          </a:p>
        </p:txBody>
      </p:sp>
      <p:sp>
        <p:nvSpPr>
          <p:cNvPr id="10" name="Овал 9"/>
          <p:cNvSpPr/>
          <p:nvPr/>
        </p:nvSpPr>
        <p:spPr>
          <a:xfrm>
            <a:off x="3492500" y="5157788"/>
            <a:ext cx="2881313" cy="1285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Игры</a:t>
            </a:r>
          </a:p>
        </p:txBody>
      </p:sp>
      <p:sp>
        <p:nvSpPr>
          <p:cNvPr id="11" name="Овал 10"/>
          <p:cNvSpPr/>
          <p:nvPr/>
        </p:nvSpPr>
        <p:spPr>
          <a:xfrm>
            <a:off x="5724525" y="3933825"/>
            <a:ext cx="3095625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50" dirty="0">
                <a:solidFill>
                  <a:srgbClr val="002060"/>
                </a:solidFill>
                <a:latin typeface="Segoe Print" panose="02000600000000000000" pitchFamily="2" charset="0"/>
              </a:rPr>
              <a:t>Рассматривание </a:t>
            </a:r>
          </a:p>
        </p:txBody>
      </p:sp>
      <p:sp>
        <p:nvSpPr>
          <p:cNvPr id="13" name="Овал 12"/>
          <p:cNvSpPr/>
          <p:nvPr/>
        </p:nvSpPr>
        <p:spPr>
          <a:xfrm>
            <a:off x="395288" y="2009775"/>
            <a:ext cx="3313112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Чтение  художественной литературы</a:t>
            </a:r>
          </a:p>
        </p:txBody>
      </p:sp>
      <p:sp>
        <p:nvSpPr>
          <p:cNvPr id="18" name="Овал 17"/>
          <p:cNvSpPr/>
          <p:nvPr/>
        </p:nvSpPr>
        <p:spPr>
          <a:xfrm>
            <a:off x="395288" y="3860800"/>
            <a:ext cx="3471862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Интегрированные занятия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850" y="620713"/>
            <a:ext cx="8351838" cy="71707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dirty="0"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иллюстраций дымковских игрушек;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презентаций о работе вятских мастеров;</a:t>
            </a:r>
          </a:p>
          <a:p>
            <a:pPr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обследование игрушек : барыни, коня, мужика, козла, медведя, петуха, курочек, уточек и других;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иллюстраций с элементами дымковской росписи;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иллюстраций поэтапной работы по созданию росписи;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презентаций о других народных промыслах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>
              <a:defRPr/>
            </a:pPr>
            <a:endParaRPr lang="ru-RU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latin typeface="Segoe Print" pitchFamily="2" charset="0"/>
            </a:endParaRPr>
          </a:p>
          <a:p>
            <a:pPr>
              <a:defRPr/>
            </a:pPr>
            <a:endParaRPr lang="ru-RU" dirty="0">
              <a:latin typeface="Segoe Pri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450" y="744538"/>
            <a:ext cx="67691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rgbClr val="00B050"/>
                </a:solidFill>
                <a:latin typeface="+mn-lt"/>
              </a:rPr>
              <a:t>Рассматривание: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нь Победы_06">
  <a:themeElements>
    <a:clrScheme name="День Победы_06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День Победы_06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ень Победы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День Победы_06</Template>
  <TotalTime>931</TotalTime>
  <Words>601</Words>
  <Application>Microsoft Office PowerPoint</Application>
  <PresentationFormat>Экран (4:3)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День Победы_06</vt:lpstr>
      <vt:lpstr>Дымковская игрушка</vt:lpstr>
      <vt:lpstr>Актуальность</vt:lpstr>
      <vt:lpstr>Цель проекта</vt:lpstr>
      <vt:lpstr>Задачи </vt:lpstr>
      <vt:lpstr>      Тип проекта:</vt:lpstr>
      <vt:lpstr>Слайд 6</vt:lpstr>
      <vt:lpstr>Этапы реализации проекта</vt:lpstr>
      <vt:lpstr>Основной этап:</vt:lpstr>
      <vt:lpstr>Слайд 9</vt:lpstr>
      <vt:lpstr>Интегрированные занятия </vt:lpstr>
      <vt:lpstr>Слайд 11</vt:lpstr>
      <vt:lpstr>Слайд 12</vt:lpstr>
      <vt:lpstr>    Игры</vt:lpstr>
      <vt:lpstr>Беседы:</vt:lpstr>
      <vt:lpstr>   Чтение художественной литературы:</vt:lpstr>
      <vt:lpstr>Работа с родителями:</vt:lpstr>
      <vt:lpstr>Заключительный  этап: </vt:lpstr>
      <vt:lpstr>Слайд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Илья</cp:lastModifiedBy>
  <cp:revision>93</cp:revision>
  <dcterms:created xsi:type="dcterms:W3CDTF">2013-03-16T20:41:41Z</dcterms:created>
  <dcterms:modified xsi:type="dcterms:W3CDTF">2017-02-17T18:57:25Z</dcterms:modified>
</cp:coreProperties>
</file>